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CEE5B-7FD0-4559-8010-7302ED6F00D9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5D432-DA2E-4F6B-BEDC-E27E71A53A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557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000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765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8459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1862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3184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2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7845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6448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87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100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955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73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190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370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7815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957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BC9AD26-C59B-4AFD-9EFB-C9C8CC96B430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D28B-F3AD-4A97-831C-EFE9469888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431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emf"/><Relationship Id="rId4" Type="http://schemas.openxmlformats.org/officeDocument/2006/relationships/image" Target="../media/image12.png"/><Relationship Id="rId9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" y="2098220"/>
            <a:ext cx="11887200" cy="766763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KOMPUTEROWO WSPOMAGANE WYTWARZANIE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95600" y="5667602"/>
            <a:ext cx="9144000" cy="863826"/>
          </a:xfrm>
        </p:spPr>
        <p:txBody>
          <a:bodyPr>
            <a:normAutofit/>
          </a:bodyPr>
          <a:lstStyle/>
          <a:p>
            <a:pPr algn="r"/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Politechnika Rzeszowska im. Ignacego Łukasiewicza</a:t>
            </a:r>
          </a:p>
          <a:p>
            <a:pPr algn="r"/>
            <a:r>
              <a:rPr lang="pl-PL" b="1" dirty="0" smtClean="0">
                <a:solidFill>
                  <a:srgbClr val="C00000"/>
                </a:solidFill>
              </a:rPr>
              <a:t>Wydział Budowy Maszyn i Lotnictwa</a:t>
            </a:r>
            <a:endParaRPr lang="pl-P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Nowoczesne procesy odlewnicze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2 / W15 L30</a:t>
            </a:r>
            <a:r>
              <a:rPr lang="pl-PL" sz="1800" dirty="0" smtClean="0"/>
              <a:t> 	</a:t>
            </a:r>
            <a:r>
              <a:rPr lang="pl-PL" sz="1800" b="1" dirty="0"/>
              <a:t> KATEDRA ODLEWNICTWA I SPAWALNICTWA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411" y="1267283"/>
            <a:ext cx="8946541" cy="3393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Wybrane zagadnienia realizowane w module:</a:t>
            </a:r>
          </a:p>
          <a:p>
            <a:r>
              <a:rPr lang="pl-PL" sz="1600" dirty="0" smtClean="0"/>
              <a:t>odlewanie </a:t>
            </a:r>
            <a:r>
              <a:rPr lang="pl-PL" sz="1600" dirty="0"/>
              <a:t>ciśnieniowe na maszynach </a:t>
            </a:r>
            <a:r>
              <a:rPr lang="pl-PL" sz="1600" dirty="0" err="1"/>
              <a:t>zimnokomorowych</a:t>
            </a:r>
            <a:endParaRPr lang="pl-PL" sz="1600" dirty="0"/>
          </a:p>
          <a:p>
            <a:r>
              <a:rPr lang="pl-PL" sz="1600" dirty="0" smtClean="0"/>
              <a:t>odlewanie </a:t>
            </a:r>
            <a:r>
              <a:rPr lang="pl-PL" sz="1600" dirty="0"/>
              <a:t>ciśnieniowe na maszynach </a:t>
            </a:r>
            <a:r>
              <a:rPr lang="pl-PL" sz="1600" dirty="0" err="1"/>
              <a:t>gorącokomorowych</a:t>
            </a:r>
            <a:endParaRPr lang="pl-PL" sz="1600" dirty="0"/>
          </a:p>
          <a:p>
            <a:r>
              <a:rPr lang="pl-PL" sz="1600" dirty="0"/>
              <a:t>n</a:t>
            </a:r>
            <a:r>
              <a:rPr lang="pl-PL" sz="1600" dirty="0" smtClean="0"/>
              <a:t>owoczesne </a:t>
            </a:r>
            <a:r>
              <a:rPr lang="pl-PL" sz="1600" dirty="0"/>
              <a:t>stanowiska przygotowania ciekłego metalu</a:t>
            </a:r>
          </a:p>
          <a:p>
            <a:r>
              <a:rPr lang="pl-PL" sz="1600" dirty="0"/>
              <a:t>g</a:t>
            </a:r>
            <a:r>
              <a:rPr lang="pl-PL" sz="1600" dirty="0" smtClean="0"/>
              <a:t>rawitacyjne </a:t>
            </a:r>
            <a:r>
              <a:rPr lang="pl-PL" sz="1600" dirty="0"/>
              <a:t>odlewanie kokilowe stopów aluminium</a:t>
            </a:r>
          </a:p>
          <a:p>
            <a:r>
              <a:rPr lang="pl-PL" sz="1600" dirty="0"/>
              <a:t>o</a:t>
            </a:r>
            <a:r>
              <a:rPr lang="pl-PL" sz="1600" dirty="0" smtClean="0"/>
              <a:t>dlewanie </a:t>
            </a:r>
            <a:r>
              <a:rPr lang="pl-PL" sz="1600" dirty="0"/>
              <a:t>niskociśnieniowe. Wytwarzanie rdzeni metodą Hot </a:t>
            </a:r>
            <a:r>
              <a:rPr lang="pl-PL" sz="1600" dirty="0" err="1"/>
              <a:t>box</a:t>
            </a:r>
            <a:r>
              <a:rPr lang="pl-PL" sz="1600" dirty="0"/>
              <a:t> i </a:t>
            </a:r>
            <a:r>
              <a:rPr lang="pl-PL" sz="1600" dirty="0" err="1"/>
              <a:t>Could</a:t>
            </a:r>
            <a:r>
              <a:rPr lang="pl-PL" sz="1600" dirty="0"/>
              <a:t> </a:t>
            </a:r>
            <a:r>
              <a:rPr lang="pl-PL" sz="1600" dirty="0" err="1"/>
              <a:t>box</a:t>
            </a:r>
            <a:endParaRPr lang="pl-PL" sz="1600" dirty="0"/>
          </a:p>
          <a:p>
            <a:r>
              <a:rPr lang="pl-PL" sz="1600" dirty="0"/>
              <a:t>o</a:t>
            </a:r>
            <a:r>
              <a:rPr lang="pl-PL" sz="1600" dirty="0" smtClean="0"/>
              <a:t>dlewanie </a:t>
            </a:r>
            <a:r>
              <a:rPr lang="pl-PL" sz="1600" dirty="0"/>
              <a:t>precyzyjne. Stanowisko przygotowania zestawu modelowego</a:t>
            </a:r>
          </a:p>
          <a:p>
            <a:r>
              <a:rPr lang="pl-PL" sz="1600" dirty="0"/>
              <a:t>o</a:t>
            </a:r>
            <a:r>
              <a:rPr lang="pl-PL" sz="1600" dirty="0" smtClean="0"/>
              <a:t>dlewanie </a:t>
            </a:r>
            <a:r>
              <a:rPr lang="pl-PL" sz="1600" dirty="0"/>
              <a:t>precyzyjne. Zrobotyzowane stanowisko wytwarzania form ceramicznych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842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NOVA FLOW&amp;SOLID</a:t>
            </a:r>
            <a:endParaRPr lang="pl-PL" sz="2000" b="1" u="sng" dirty="0"/>
          </a:p>
        </p:txBody>
      </p:sp>
    </p:spTree>
    <p:extLst>
      <p:ext uri="{BB962C8B-B14F-4D97-AF65-F5344CB8AC3E}">
        <p14:creationId xmlns:p14="http://schemas.microsoft.com/office/powerpoint/2010/main" val="358889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Nowoczesne procesy odlewnicze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2 / W15 L30</a:t>
            </a:r>
            <a:r>
              <a:rPr lang="pl-PL" sz="1800" dirty="0" smtClean="0"/>
              <a:t> 	</a:t>
            </a:r>
            <a:r>
              <a:rPr lang="pl-PL" sz="1800" b="1" dirty="0"/>
              <a:t> KATEDRA ODLEWNICTWA I SPAWALNICTWA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842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NOVA FLOW&amp;SOLID</a:t>
            </a:r>
            <a:endParaRPr lang="pl-PL" sz="2000" b="1" u="sng" dirty="0"/>
          </a:p>
        </p:txBody>
      </p:sp>
      <p:pic>
        <p:nvPicPr>
          <p:cNvPr id="6" name="symulacja formy skorupowe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4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Systemy </a:t>
            </a:r>
            <a:r>
              <a:rPr lang="pl-P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CAx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przeróbce metali i tworzyw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2 / W15 L30</a:t>
            </a:r>
            <a:r>
              <a:rPr lang="pl-PL" sz="1800" dirty="0" smtClean="0"/>
              <a:t> 	</a:t>
            </a:r>
            <a:r>
              <a:rPr lang="pl-PL" sz="1800" b="1" dirty="0" smtClean="0"/>
              <a:t>KATEDRA PRZERÓBKI PLASTYCZNEJ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411" y="1267283"/>
            <a:ext cx="8946541" cy="3393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Wybrane zagadnienia realizowane w module:</a:t>
            </a:r>
          </a:p>
          <a:p>
            <a:r>
              <a:rPr lang="pl-PL" sz="1600" dirty="0" smtClean="0"/>
              <a:t>zasady </a:t>
            </a:r>
            <a:r>
              <a:rPr lang="pl-PL" sz="1600" dirty="0"/>
              <a:t>projektowania wyrobów z tworzyw sztucznych</a:t>
            </a:r>
          </a:p>
          <a:p>
            <a:r>
              <a:rPr lang="pl-PL" sz="1600" dirty="0" smtClean="0"/>
              <a:t>analiza </a:t>
            </a:r>
            <a:r>
              <a:rPr lang="pl-PL" sz="1600" dirty="0"/>
              <a:t>konstrukcji wyprasek </a:t>
            </a:r>
            <a:endParaRPr lang="pl-PL" sz="1600" dirty="0" smtClean="0"/>
          </a:p>
          <a:p>
            <a:r>
              <a:rPr lang="pl-PL" sz="1600" dirty="0" smtClean="0"/>
              <a:t>symulacje </a:t>
            </a:r>
            <a:r>
              <a:rPr lang="pl-PL" sz="1600" dirty="0"/>
              <a:t>wtrysku</a:t>
            </a:r>
          </a:p>
          <a:p>
            <a:r>
              <a:rPr lang="pl-PL" sz="1600" dirty="0" smtClean="0"/>
              <a:t>elementy </a:t>
            </a:r>
            <a:r>
              <a:rPr lang="pl-PL" sz="1600" dirty="0"/>
              <a:t>umożliwiające łączenie wyprasek za pomocą wkrętów (</a:t>
            </a:r>
            <a:r>
              <a:rPr lang="pl-PL" sz="1600" dirty="0" err="1"/>
              <a:t>naby</a:t>
            </a:r>
            <a:r>
              <a:rPr lang="pl-PL" sz="1600" dirty="0"/>
              <a:t>)</a:t>
            </a:r>
          </a:p>
          <a:p>
            <a:r>
              <a:rPr lang="pl-PL" sz="1600" dirty="0" smtClean="0"/>
              <a:t>rozwiązania </a:t>
            </a:r>
            <a:r>
              <a:rPr lang="pl-PL" sz="1600" dirty="0"/>
              <a:t>łączenia wyprasek bez użycia wkrętów – zatrzaski</a:t>
            </a:r>
          </a:p>
          <a:p>
            <a:r>
              <a:rPr lang="pl-PL" sz="1600" dirty="0" smtClean="0"/>
              <a:t>przygotowanie </a:t>
            </a:r>
            <a:r>
              <a:rPr lang="pl-PL" sz="1600" dirty="0"/>
              <a:t>wyprasek do formowania (zaślepianie otworów)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842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NX SIMENS</a:t>
            </a:r>
            <a:endParaRPr lang="pl-PL" sz="2000" b="1" u="sng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B9F9F71-63DA-4ED4-BEA7-CFF584FC3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952" y="2863084"/>
            <a:ext cx="2564376" cy="222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B4A1379-4B6B-4612-87B8-9BD53F30A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634" y="1091146"/>
            <a:ext cx="1361671" cy="107849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47E4397-80DB-4616-BF03-CDF0F3AB9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989" y="1691303"/>
            <a:ext cx="1173981" cy="109715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4D5527C-42D7-46F8-AE3C-3EA42D9D3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31" y="5083137"/>
            <a:ext cx="2112708" cy="108044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6E768CF-849C-433D-AAF6-5E4AD7437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418" y="4802875"/>
            <a:ext cx="2326558" cy="149400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902F64C-2F6F-4F9A-B7B5-8308A297C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877" y="4796638"/>
            <a:ext cx="2378844" cy="149400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C601C46-3B10-4D7A-9415-452610C3D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0171" y="1045378"/>
            <a:ext cx="1467335" cy="115635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417DA1C-E712-40EE-8575-CBCD33F38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1389" y="5035765"/>
            <a:ext cx="2001916" cy="125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9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Systemy </a:t>
            </a:r>
            <a:r>
              <a:rPr lang="pl-P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CAx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przeróbce metali i tworzyw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2 / W15 L30</a:t>
            </a:r>
            <a:r>
              <a:rPr lang="pl-PL" sz="1800" dirty="0" smtClean="0"/>
              <a:t> 	</a:t>
            </a:r>
            <a:r>
              <a:rPr lang="pl-PL" sz="1800" b="1" dirty="0" smtClean="0"/>
              <a:t>KATEDRA PRZERÓBKI PLASTYCZNEJ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411" y="1267283"/>
            <a:ext cx="8946541" cy="3393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Wybrane zagadnienia realizowane w module:</a:t>
            </a:r>
          </a:p>
          <a:p>
            <a:r>
              <a:rPr lang="pl-PL" sz="1600" dirty="0" smtClean="0"/>
              <a:t>podstawy </a:t>
            </a:r>
            <a:r>
              <a:rPr lang="pl-PL" sz="1600" dirty="0"/>
              <a:t>konstrukcji form wtryskowych w systemach </a:t>
            </a:r>
            <a:r>
              <a:rPr lang="pl-PL" sz="1600" dirty="0" err="1" smtClean="0"/>
              <a:t>Cax</a:t>
            </a:r>
            <a:endParaRPr lang="pl-PL" sz="1600" dirty="0" smtClean="0"/>
          </a:p>
          <a:p>
            <a:r>
              <a:rPr lang="pl-PL" sz="1600" dirty="0" smtClean="0"/>
              <a:t>analiza </a:t>
            </a:r>
            <a:r>
              <a:rPr lang="pl-PL" sz="1600" dirty="0"/>
              <a:t>technologiczności wyprasek</a:t>
            </a:r>
          </a:p>
          <a:p>
            <a:r>
              <a:rPr lang="pl-PL" sz="1600" dirty="0" smtClean="0"/>
              <a:t>definicja </a:t>
            </a:r>
            <a:r>
              <a:rPr lang="pl-PL" sz="1600" dirty="0"/>
              <a:t>linii podziału</a:t>
            </a:r>
          </a:p>
          <a:p>
            <a:r>
              <a:rPr lang="pl-PL" sz="1600" dirty="0" smtClean="0"/>
              <a:t>formowanie </a:t>
            </a:r>
            <a:r>
              <a:rPr lang="pl-PL" sz="1600" dirty="0"/>
              <a:t>elementów typu zatrzask </a:t>
            </a:r>
            <a:endParaRPr lang="pl-PL" sz="1600" dirty="0" smtClean="0"/>
          </a:p>
          <a:p>
            <a:r>
              <a:rPr lang="pl-PL" sz="1600" dirty="0" smtClean="0"/>
              <a:t>projektowanie </a:t>
            </a:r>
            <a:r>
              <a:rPr lang="pl-PL" sz="1600" dirty="0"/>
              <a:t>układów funkcjonalnych narzędzia </a:t>
            </a:r>
            <a:r>
              <a:rPr lang="pl-PL" sz="1600" dirty="0" smtClean="0"/>
              <a:t>– formy</a:t>
            </a:r>
          </a:p>
          <a:p>
            <a:r>
              <a:rPr lang="pl-PL" sz="1600" dirty="0" smtClean="0"/>
              <a:t>projektowanie </a:t>
            </a:r>
            <a:r>
              <a:rPr lang="pl-PL" sz="1600" dirty="0"/>
              <a:t>elektrod </a:t>
            </a:r>
          </a:p>
          <a:p>
            <a:r>
              <a:rPr lang="pl-PL" sz="1600" dirty="0" smtClean="0"/>
              <a:t>technologia </a:t>
            </a:r>
            <a:r>
              <a:rPr lang="pl-PL" sz="1600" dirty="0"/>
              <a:t>obróbki gniazd form w systemach CAD/CAM</a:t>
            </a:r>
          </a:p>
          <a:p>
            <a:r>
              <a:rPr lang="pl-PL" sz="1600" dirty="0" smtClean="0"/>
              <a:t>wykonywanie </a:t>
            </a:r>
            <a:r>
              <a:rPr lang="pl-PL" sz="1600" dirty="0"/>
              <a:t>dokumentacji z technologii </a:t>
            </a:r>
          </a:p>
          <a:p>
            <a:endParaRPr lang="pl-PL" sz="1600" dirty="0"/>
          </a:p>
          <a:p>
            <a:endParaRPr lang="pl-PL" sz="1600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842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NX SIMENS</a:t>
            </a:r>
            <a:endParaRPr lang="pl-PL" sz="2000" b="1" u="sng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FA3747EC-B97F-4A82-B291-CE0D8B56C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793" y="2296968"/>
            <a:ext cx="3501313" cy="236393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DD59086-A36B-4342-A463-1008EC24C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197" y="1013097"/>
            <a:ext cx="1472492" cy="111073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39D180B-3577-451D-A1B9-3A261F66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925" y="1013097"/>
            <a:ext cx="1385536" cy="105746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D98B2DFD-B5A8-4F9B-B2CE-15AD5F75D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793" y="4724031"/>
            <a:ext cx="3501313" cy="19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Technologia montażu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2 / W15 L15</a:t>
            </a:r>
            <a:r>
              <a:rPr lang="pl-PL" sz="1800" dirty="0" smtClean="0"/>
              <a:t> 	</a:t>
            </a:r>
            <a:r>
              <a:rPr lang="pl-PL" sz="1800" b="1" dirty="0" smtClean="0"/>
              <a:t>KATEDRA TECHNOLOGII MASZYN I INŻYNIERII PRODUKCJI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411" y="1267283"/>
            <a:ext cx="8946541" cy="3393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Wybrane zagadnienia realizowane w module:</a:t>
            </a:r>
          </a:p>
          <a:p>
            <a:r>
              <a:rPr lang="pl-PL" sz="1600" dirty="0" smtClean="0"/>
              <a:t>zamienność selekcyjna</a:t>
            </a:r>
          </a:p>
          <a:p>
            <a:r>
              <a:rPr lang="pl-PL" sz="1600" dirty="0" smtClean="0"/>
              <a:t>zamienność </a:t>
            </a:r>
            <a:r>
              <a:rPr lang="pl-PL" sz="1600" dirty="0"/>
              <a:t>konstrukcyjna </a:t>
            </a:r>
            <a:endParaRPr lang="pl-PL" sz="1600" dirty="0" smtClean="0"/>
          </a:p>
          <a:p>
            <a:r>
              <a:rPr lang="pl-PL" sz="1600" dirty="0" smtClean="0"/>
              <a:t>zamienność </a:t>
            </a:r>
            <a:r>
              <a:rPr lang="pl-PL" sz="1600" dirty="0"/>
              <a:t>technologiczna </a:t>
            </a:r>
            <a:endParaRPr lang="pl-PL" sz="1600" dirty="0" smtClean="0"/>
          </a:p>
          <a:p>
            <a:r>
              <a:rPr lang="pl-PL" sz="1600" dirty="0" smtClean="0"/>
              <a:t>bazowanie </a:t>
            </a:r>
            <a:r>
              <a:rPr lang="pl-PL" sz="1600" dirty="0"/>
              <a:t>części w montażu automatycznym</a:t>
            </a:r>
          </a:p>
          <a:p>
            <a:r>
              <a:rPr lang="pl-PL" sz="1600" dirty="0" smtClean="0"/>
              <a:t>technologiczność </a:t>
            </a:r>
            <a:r>
              <a:rPr lang="pl-PL" sz="1600" dirty="0"/>
              <a:t>konstrukcji części</a:t>
            </a:r>
          </a:p>
          <a:p>
            <a:r>
              <a:rPr lang="pl-PL" sz="1600" dirty="0"/>
              <a:t>t</a:t>
            </a:r>
            <a:r>
              <a:rPr lang="pl-PL" sz="1600" dirty="0" smtClean="0"/>
              <a:t>echnologiczność </a:t>
            </a:r>
            <a:r>
              <a:rPr lang="pl-PL" sz="1600" dirty="0"/>
              <a:t>konstrukcji zespołów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1267283"/>
            <a:ext cx="3543300" cy="313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1" y="3551518"/>
            <a:ext cx="3472072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2916905" y="4472908"/>
            <a:ext cx="2950006" cy="1773238"/>
            <a:chOff x="2597" y="1026"/>
            <a:chExt cx="2438" cy="2041"/>
          </a:xfrm>
        </p:grpSpPr>
        <p:sp>
          <p:nvSpPr>
            <p:cNvPr id="11" name="Rectangle 25"/>
            <p:cNvSpPr>
              <a:spLocks noChangeArrowheads="1"/>
            </p:cNvSpPr>
            <p:nvPr/>
          </p:nvSpPr>
          <p:spPr bwMode="auto">
            <a:xfrm>
              <a:off x="3305" y="2642"/>
              <a:ext cx="1730" cy="284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12" name="Rectangle 26"/>
            <p:cNvSpPr>
              <a:spLocks noChangeArrowheads="1"/>
            </p:cNvSpPr>
            <p:nvPr/>
          </p:nvSpPr>
          <p:spPr bwMode="auto">
            <a:xfrm>
              <a:off x="4014" y="1139"/>
              <a:ext cx="283" cy="1503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13" name="Rectangle 27" descr="Szeroki ukośny w górę"/>
            <p:cNvSpPr>
              <a:spLocks noChangeArrowheads="1"/>
            </p:cNvSpPr>
            <p:nvPr/>
          </p:nvSpPr>
          <p:spPr bwMode="auto">
            <a:xfrm>
              <a:off x="4298" y="2075"/>
              <a:ext cx="425" cy="45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14" name="Rectangle 28" descr="Szeroki ukośny w górę"/>
            <p:cNvSpPr>
              <a:spLocks noChangeArrowheads="1"/>
            </p:cNvSpPr>
            <p:nvPr/>
          </p:nvSpPr>
          <p:spPr bwMode="auto">
            <a:xfrm>
              <a:off x="3589" y="2075"/>
              <a:ext cx="425" cy="45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15" name="Rectangle 29" descr="Szeroki ukośny w dół"/>
            <p:cNvSpPr>
              <a:spLocks noChangeArrowheads="1"/>
            </p:cNvSpPr>
            <p:nvPr/>
          </p:nvSpPr>
          <p:spPr bwMode="auto">
            <a:xfrm>
              <a:off x="4298" y="1508"/>
              <a:ext cx="227" cy="567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16" name="Rectangle 30" descr="Szeroki ukośny w dół"/>
            <p:cNvSpPr>
              <a:spLocks noChangeArrowheads="1"/>
            </p:cNvSpPr>
            <p:nvPr/>
          </p:nvSpPr>
          <p:spPr bwMode="auto">
            <a:xfrm>
              <a:off x="3787" y="1508"/>
              <a:ext cx="227" cy="567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17" name="Line 31"/>
            <p:cNvSpPr>
              <a:spLocks noChangeShapeType="1"/>
            </p:cNvSpPr>
            <p:nvPr/>
          </p:nvSpPr>
          <p:spPr bwMode="auto">
            <a:xfrm>
              <a:off x="4156" y="1026"/>
              <a:ext cx="0" cy="20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Line 32"/>
            <p:cNvSpPr>
              <a:spLocks noChangeShapeType="1"/>
            </p:cNvSpPr>
            <p:nvPr/>
          </p:nvSpPr>
          <p:spPr bwMode="auto">
            <a:xfrm flipH="1">
              <a:off x="2852" y="2642"/>
              <a:ext cx="4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Line 33"/>
            <p:cNvSpPr>
              <a:spLocks noChangeShapeType="1"/>
            </p:cNvSpPr>
            <p:nvPr/>
          </p:nvSpPr>
          <p:spPr bwMode="auto">
            <a:xfrm flipH="1">
              <a:off x="2852" y="1139"/>
              <a:ext cx="1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Line 34"/>
            <p:cNvSpPr>
              <a:spLocks noChangeShapeType="1"/>
            </p:cNvSpPr>
            <p:nvPr/>
          </p:nvSpPr>
          <p:spPr bwMode="auto">
            <a:xfrm flipV="1">
              <a:off x="2852" y="1139"/>
              <a:ext cx="0" cy="1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 flipH="1">
              <a:off x="3164" y="2075"/>
              <a:ext cx="3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Line 36"/>
            <p:cNvSpPr>
              <a:spLocks noChangeShapeType="1"/>
            </p:cNvSpPr>
            <p:nvPr/>
          </p:nvSpPr>
          <p:spPr bwMode="auto">
            <a:xfrm flipH="1">
              <a:off x="3163" y="2075"/>
              <a:ext cx="1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Line 37"/>
            <p:cNvSpPr>
              <a:spLocks noChangeShapeType="1"/>
            </p:cNvSpPr>
            <p:nvPr/>
          </p:nvSpPr>
          <p:spPr bwMode="auto">
            <a:xfrm flipH="1">
              <a:off x="3164" y="1508"/>
              <a:ext cx="6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Line 38"/>
            <p:cNvSpPr>
              <a:spLocks noChangeShapeType="1"/>
            </p:cNvSpPr>
            <p:nvPr/>
          </p:nvSpPr>
          <p:spPr bwMode="auto">
            <a:xfrm>
              <a:off x="3164" y="1508"/>
              <a:ext cx="0" cy="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Line 39"/>
            <p:cNvSpPr>
              <a:spLocks noChangeShapeType="1"/>
            </p:cNvSpPr>
            <p:nvPr/>
          </p:nvSpPr>
          <p:spPr bwMode="auto">
            <a:xfrm flipV="1">
              <a:off x="3164" y="1139"/>
              <a:ext cx="0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Rectangle 40"/>
            <p:cNvSpPr>
              <a:spLocks noChangeArrowheads="1"/>
            </p:cNvSpPr>
            <p:nvPr/>
          </p:nvSpPr>
          <p:spPr bwMode="auto">
            <a:xfrm rot="-5400000">
              <a:off x="2611" y="1777"/>
              <a:ext cx="19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/>
                <a:t>A</a:t>
              </a:r>
              <a:r>
                <a:rPr lang="pl-PL" altLang="pl-PL" sz="1600" b="1"/>
                <a:t>1</a:t>
              </a:r>
            </a:p>
          </p:txBody>
        </p:sp>
        <p:sp>
          <p:nvSpPr>
            <p:cNvPr id="27" name="Rectangle 41"/>
            <p:cNvSpPr>
              <a:spLocks noChangeArrowheads="1"/>
            </p:cNvSpPr>
            <p:nvPr/>
          </p:nvSpPr>
          <p:spPr bwMode="auto">
            <a:xfrm rot="-5400000">
              <a:off x="2894" y="2146"/>
              <a:ext cx="25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/>
                <a:t>A</a:t>
              </a:r>
              <a:r>
                <a:rPr lang="pl-PL" altLang="pl-PL" sz="1600" b="1"/>
                <a:t>2</a:t>
              </a:r>
              <a:r>
                <a:rPr lang="pl-PL" altLang="pl-PL" sz="2400" b="1"/>
                <a:t>’</a:t>
              </a:r>
              <a:endParaRPr lang="pl-PL" altLang="pl-PL" sz="1600" b="1"/>
            </a:p>
          </p:txBody>
        </p:sp>
        <p:sp>
          <p:nvSpPr>
            <p:cNvPr id="28" name="Rectangle 42"/>
            <p:cNvSpPr>
              <a:spLocks noChangeArrowheads="1"/>
            </p:cNvSpPr>
            <p:nvPr/>
          </p:nvSpPr>
          <p:spPr bwMode="auto">
            <a:xfrm rot="-5400000">
              <a:off x="2923" y="1721"/>
              <a:ext cx="19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/>
                <a:t>A</a:t>
              </a:r>
              <a:r>
                <a:rPr lang="pl-PL" altLang="pl-PL" sz="1600" b="1"/>
                <a:t>3</a:t>
              </a:r>
            </a:p>
          </p:txBody>
        </p:sp>
        <p:sp>
          <p:nvSpPr>
            <p:cNvPr id="29" name="Rectangle 43"/>
            <p:cNvSpPr>
              <a:spLocks noChangeArrowheads="1"/>
            </p:cNvSpPr>
            <p:nvPr/>
          </p:nvSpPr>
          <p:spPr bwMode="auto">
            <a:xfrm rot="-5400000">
              <a:off x="2923" y="1210"/>
              <a:ext cx="19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>
                  <a:solidFill>
                    <a:srgbClr val="800000"/>
                  </a:solidFill>
                </a:rPr>
                <a:t>N</a:t>
              </a:r>
              <a:endParaRPr lang="pl-PL" altLang="pl-PL" sz="1600" b="1">
                <a:solidFill>
                  <a:srgbClr val="800000"/>
                </a:solidFill>
              </a:endParaRPr>
            </a:p>
          </p:txBody>
        </p:sp>
        <p:sp>
          <p:nvSpPr>
            <p:cNvPr id="30" name="Rectangle 44"/>
            <p:cNvSpPr>
              <a:spLocks noChangeArrowheads="1"/>
            </p:cNvSpPr>
            <p:nvPr/>
          </p:nvSpPr>
          <p:spPr bwMode="auto">
            <a:xfrm>
              <a:off x="4297" y="2529"/>
              <a:ext cx="539" cy="113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31" name="Rectangle 45"/>
            <p:cNvSpPr>
              <a:spLocks noChangeArrowheads="1"/>
            </p:cNvSpPr>
            <p:nvPr/>
          </p:nvSpPr>
          <p:spPr bwMode="auto">
            <a:xfrm>
              <a:off x="3475" y="2529"/>
              <a:ext cx="539" cy="113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32" name="Line 46"/>
            <p:cNvSpPr>
              <a:spLocks noChangeShapeType="1"/>
            </p:cNvSpPr>
            <p:nvPr/>
          </p:nvSpPr>
          <p:spPr bwMode="auto">
            <a:xfrm flipH="1">
              <a:off x="3163" y="2529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Line 47"/>
            <p:cNvSpPr>
              <a:spLocks noChangeShapeType="1"/>
            </p:cNvSpPr>
            <p:nvPr/>
          </p:nvSpPr>
          <p:spPr bwMode="auto">
            <a:xfrm>
              <a:off x="3163" y="2529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Line 48"/>
            <p:cNvSpPr>
              <a:spLocks noChangeShapeType="1"/>
            </p:cNvSpPr>
            <p:nvPr/>
          </p:nvSpPr>
          <p:spPr bwMode="auto">
            <a:xfrm flipV="1">
              <a:off x="3163" y="2642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Rectangle 49"/>
            <p:cNvSpPr>
              <a:spLocks noChangeArrowheads="1"/>
            </p:cNvSpPr>
            <p:nvPr/>
          </p:nvSpPr>
          <p:spPr bwMode="auto">
            <a:xfrm rot="-5400000">
              <a:off x="2951" y="2458"/>
              <a:ext cx="19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000" b="1"/>
                <a:t>B</a:t>
              </a:r>
            </a:p>
          </p:txBody>
        </p:sp>
        <p:sp>
          <p:nvSpPr>
            <p:cNvPr id="36" name="Line 50"/>
            <p:cNvSpPr>
              <a:spLocks noChangeShapeType="1"/>
            </p:cNvSpPr>
            <p:nvPr/>
          </p:nvSpPr>
          <p:spPr bwMode="auto">
            <a:xfrm>
              <a:off x="4723" y="2075"/>
              <a:ext cx="2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Line 51"/>
            <p:cNvSpPr>
              <a:spLocks noChangeShapeType="1"/>
            </p:cNvSpPr>
            <p:nvPr/>
          </p:nvSpPr>
          <p:spPr bwMode="auto">
            <a:xfrm>
              <a:off x="4978" y="2075"/>
              <a:ext cx="0" cy="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Rectangle 52"/>
            <p:cNvSpPr>
              <a:spLocks noChangeArrowheads="1"/>
            </p:cNvSpPr>
            <p:nvPr/>
          </p:nvSpPr>
          <p:spPr bwMode="auto">
            <a:xfrm rot="-5400000">
              <a:off x="4765" y="2231"/>
              <a:ext cx="19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/>
                <a:t>A</a:t>
              </a:r>
              <a:r>
                <a:rPr lang="pl-PL" altLang="pl-PL" sz="1600" b="1"/>
                <a:t>2</a:t>
              </a:r>
            </a:p>
          </p:txBody>
        </p: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207692" y="4473912"/>
            <a:ext cx="2847155" cy="1773238"/>
            <a:chOff x="74" y="1026"/>
            <a:chExt cx="2353" cy="2041"/>
          </a:xfrm>
        </p:grpSpPr>
        <p:sp>
          <p:nvSpPr>
            <p:cNvPr id="40" name="Rectangle 6"/>
            <p:cNvSpPr>
              <a:spLocks noChangeArrowheads="1"/>
            </p:cNvSpPr>
            <p:nvPr/>
          </p:nvSpPr>
          <p:spPr bwMode="auto">
            <a:xfrm>
              <a:off x="697" y="2642"/>
              <a:ext cx="1730" cy="284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41" name="Rectangle 7"/>
            <p:cNvSpPr>
              <a:spLocks noChangeArrowheads="1"/>
            </p:cNvSpPr>
            <p:nvPr/>
          </p:nvSpPr>
          <p:spPr bwMode="auto">
            <a:xfrm>
              <a:off x="1406" y="1139"/>
              <a:ext cx="283" cy="1503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42" name="Rectangle 8" descr="Szeroki ukośny w górę"/>
            <p:cNvSpPr>
              <a:spLocks noChangeArrowheads="1"/>
            </p:cNvSpPr>
            <p:nvPr/>
          </p:nvSpPr>
          <p:spPr bwMode="auto">
            <a:xfrm>
              <a:off x="1690" y="2075"/>
              <a:ext cx="425" cy="56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43" name="Rectangle 9" descr="Szeroki ukośny w górę"/>
            <p:cNvSpPr>
              <a:spLocks noChangeArrowheads="1"/>
            </p:cNvSpPr>
            <p:nvPr/>
          </p:nvSpPr>
          <p:spPr bwMode="auto">
            <a:xfrm>
              <a:off x="981" y="2075"/>
              <a:ext cx="425" cy="56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44" name="Rectangle 10" descr="Szeroki ukośny w dół"/>
            <p:cNvSpPr>
              <a:spLocks noChangeArrowheads="1"/>
            </p:cNvSpPr>
            <p:nvPr/>
          </p:nvSpPr>
          <p:spPr bwMode="auto">
            <a:xfrm>
              <a:off x="1690" y="1508"/>
              <a:ext cx="227" cy="567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45" name="Rectangle 11" descr="Szeroki ukośny w dół"/>
            <p:cNvSpPr>
              <a:spLocks noChangeArrowheads="1"/>
            </p:cNvSpPr>
            <p:nvPr/>
          </p:nvSpPr>
          <p:spPr bwMode="auto">
            <a:xfrm>
              <a:off x="1179" y="1508"/>
              <a:ext cx="227" cy="567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46" name="Line 12"/>
            <p:cNvSpPr>
              <a:spLocks noChangeShapeType="1"/>
            </p:cNvSpPr>
            <p:nvPr/>
          </p:nvSpPr>
          <p:spPr bwMode="auto">
            <a:xfrm>
              <a:off x="1548" y="1026"/>
              <a:ext cx="0" cy="20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Line 13"/>
            <p:cNvSpPr>
              <a:spLocks noChangeShapeType="1"/>
            </p:cNvSpPr>
            <p:nvPr/>
          </p:nvSpPr>
          <p:spPr bwMode="auto">
            <a:xfrm flipH="1">
              <a:off x="329" y="2642"/>
              <a:ext cx="3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8" name="Line 14"/>
            <p:cNvSpPr>
              <a:spLocks noChangeShapeType="1"/>
            </p:cNvSpPr>
            <p:nvPr/>
          </p:nvSpPr>
          <p:spPr bwMode="auto">
            <a:xfrm flipH="1">
              <a:off x="329" y="1139"/>
              <a:ext cx="10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Line 15"/>
            <p:cNvSpPr>
              <a:spLocks noChangeShapeType="1"/>
            </p:cNvSpPr>
            <p:nvPr/>
          </p:nvSpPr>
          <p:spPr bwMode="auto">
            <a:xfrm flipV="1">
              <a:off x="329" y="1139"/>
              <a:ext cx="0" cy="1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Line 16"/>
            <p:cNvSpPr>
              <a:spLocks noChangeShapeType="1"/>
            </p:cNvSpPr>
            <p:nvPr/>
          </p:nvSpPr>
          <p:spPr bwMode="auto">
            <a:xfrm flipH="1">
              <a:off x="641" y="2075"/>
              <a:ext cx="3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" name="Line 17"/>
            <p:cNvSpPr>
              <a:spLocks noChangeShapeType="1"/>
            </p:cNvSpPr>
            <p:nvPr/>
          </p:nvSpPr>
          <p:spPr bwMode="auto">
            <a:xfrm>
              <a:off x="641" y="2075"/>
              <a:ext cx="0" cy="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Line 18"/>
            <p:cNvSpPr>
              <a:spLocks noChangeShapeType="1"/>
            </p:cNvSpPr>
            <p:nvPr/>
          </p:nvSpPr>
          <p:spPr bwMode="auto">
            <a:xfrm flipH="1">
              <a:off x="641" y="1508"/>
              <a:ext cx="5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Line 19"/>
            <p:cNvSpPr>
              <a:spLocks noChangeShapeType="1"/>
            </p:cNvSpPr>
            <p:nvPr/>
          </p:nvSpPr>
          <p:spPr bwMode="auto">
            <a:xfrm>
              <a:off x="641" y="1508"/>
              <a:ext cx="0" cy="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4" name="Line 20"/>
            <p:cNvSpPr>
              <a:spLocks noChangeShapeType="1"/>
            </p:cNvSpPr>
            <p:nvPr/>
          </p:nvSpPr>
          <p:spPr bwMode="auto">
            <a:xfrm flipV="1">
              <a:off x="641" y="1139"/>
              <a:ext cx="0" cy="3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5" name="Rectangle 21"/>
            <p:cNvSpPr>
              <a:spLocks noChangeArrowheads="1"/>
            </p:cNvSpPr>
            <p:nvPr/>
          </p:nvSpPr>
          <p:spPr bwMode="auto">
            <a:xfrm rot="-5400000">
              <a:off x="88" y="1777"/>
              <a:ext cx="19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/>
                <a:t>A</a:t>
              </a:r>
              <a:r>
                <a:rPr lang="pl-PL" altLang="pl-PL" sz="1600" b="1"/>
                <a:t>1</a:t>
              </a:r>
            </a:p>
          </p:txBody>
        </p:sp>
        <p:sp>
          <p:nvSpPr>
            <p:cNvPr id="56" name="Rectangle 22"/>
            <p:cNvSpPr>
              <a:spLocks noChangeArrowheads="1"/>
            </p:cNvSpPr>
            <p:nvPr/>
          </p:nvSpPr>
          <p:spPr bwMode="auto">
            <a:xfrm rot="-5400000">
              <a:off x="400" y="2231"/>
              <a:ext cx="19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/>
                <a:t>A</a:t>
              </a:r>
              <a:r>
                <a:rPr lang="pl-PL" altLang="pl-PL" sz="1600" b="1"/>
                <a:t>2</a:t>
              </a:r>
            </a:p>
          </p:txBody>
        </p:sp>
        <p:sp>
          <p:nvSpPr>
            <p:cNvPr id="57" name="Rectangle 23"/>
            <p:cNvSpPr>
              <a:spLocks noChangeArrowheads="1"/>
            </p:cNvSpPr>
            <p:nvPr/>
          </p:nvSpPr>
          <p:spPr bwMode="auto">
            <a:xfrm rot="-5400000">
              <a:off x="400" y="1721"/>
              <a:ext cx="19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/>
                <a:t>A</a:t>
              </a:r>
              <a:r>
                <a:rPr lang="pl-PL" altLang="pl-PL" sz="1600" b="1"/>
                <a:t>3</a:t>
              </a:r>
            </a:p>
          </p:txBody>
        </p:sp>
        <p:sp>
          <p:nvSpPr>
            <p:cNvPr id="58" name="Rectangle 24"/>
            <p:cNvSpPr>
              <a:spLocks noChangeArrowheads="1"/>
            </p:cNvSpPr>
            <p:nvPr/>
          </p:nvSpPr>
          <p:spPr bwMode="auto">
            <a:xfrm rot="-5400000">
              <a:off x="400" y="1210"/>
              <a:ext cx="19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>
                  <a:solidFill>
                    <a:srgbClr val="800000"/>
                  </a:solidFill>
                </a:rPr>
                <a:t>N</a:t>
              </a:r>
              <a:endParaRPr lang="pl-PL" altLang="pl-PL" sz="1600" b="1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67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Komputerowe wspomaganie projektowania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3 / W15 L30</a:t>
            </a:r>
            <a:r>
              <a:rPr lang="pl-PL" sz="1800" dirty="0" smtClean="0"/>
              <a:t> 	</a:t>
            </a:r>
            <a:r>
              <a:rPr lang="pl-PL" sz="1800" b="1" dirty="0" smtClean="0"/>
              <a:t>KATEDRA KONSTRUKCJI MASZYN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411" y="1267283"/>
            <a:ext cx="8946541" cy="3393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Wybrane zagadnienia realizowane w module:</a:t>
            </a:r>
          </a:p>
          <a:p>
            <a:r>
              <a:rPr lang="pl-PL" sz="1600" dirty="0"/>
              <a:t>m</a:t>
            </a:r>
            <a:r>
              <a:rPr lang="pl-PL" sz="1600" dirty="0" smtClean="0"/>
              <a:t>odelowanie powierzchniowe</a:t>
            </a:r>
          </a:p>
          <a:p>
            <a:r>
              <a:rPr lang="pl-PL" sz="1600" dirty="0"/>
              <a:t>o</a:t>
            </a:r>
            <a:r>
              <a:rPr lang="pl-PL" sz="1600" dirty="0" smtClean="0"/>
              <a:t>ptymalizacja modelu</a:t>
            </a:r>
          </a:p>
          <a:p>
            <a:r>
              <a:rPr lang="pl-PL" sz="1600" dirty="0"/>
              <a:t>z</a:t>
            </a:r>
            <a:r>
              <a:rPr lang="pl-PL" sz="1600" dirty="0" smtClean="0"/>
              <a:t>aawansowane techniki modelowania</a:t>
            </a:r>
          </a:p>
          <a:p>
            <a:r>
              <a:rPr lang="pl-PL" sz="1600" dirty="0" smtClean="0"/>
              <a:t>projektowanie </a:t>
            </a:r>
            <a:r>
              <a:rPr lang="pl-PL" sz="1600" dirty="0"/>
              <a:t>z użyciem eksperymentu (DOE</a:t>
            </a:r>
            <a:r>
              <a:rPr lang="pl-PL" sz="1600" dirty="0" smtClean="0"/>
              <a:t>)</a:t>
            </a:r>
          </a:p>
          <a:p>
            <a:r>
              <a:rPr lang="pl-PL" sz="1600" dirty="0" smtClean="0"/>
              <a:t>analiza </a:t>
            </a:r>
            <a:r>
              <a:rPr lang="pl-PL" sz="1600" dirty="0"/>
              <a:t>MES części i </a:t>
            </a:r>
            <a:r>
              <a:rPr lang="pl-PL" sz="1600" dirty="0" smtClean="0"/>
              <a:t>zespołów</a:t>
            </a:r>
          </a:p>
          <a:p>
            <a:r>
              <a:rPr lang="pl-PL" sz="1600" dirty="0" smtClean="0"/>
              <a:t>analiza </a:t>
            </a:r>
            <a:r>
              <a:rPr lang="pl-PL" sz="1600" dirty="0"/>
              <a:t>MES obiektu o powierzchniach 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      swobodnych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842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CATIA</a:t>
            </a:r>
            <a:endParaRPr lang="pl-PL" sz="2000" b="1" u="sng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758" y="3944839"/>
            <a:ext cx="3803210" cy="258001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943" y="1040431"/>
            <a:ext cx="2873024" cy="303371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931" y="3757617"/>
            <a:ext cx="2973019" cy="282412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763" y="1207381"/>
            <a:ext cx="4214410" cy="275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Komputerowe wspomaganie technologii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3 / L45</a:t>
            </a:r>
            <a:r>
              <a:rPr lang="pl-PL" sz="1800" dirty="0" smtClean="0"/>
              <a:t> 	</a:t>
            </a:r>
            <a:r>
              <a:rPr lang="pl-PL" sz="1800" b="1" dirty="0"/>
              <a:t>KATEDRA TECHNOLOGII MASZYN I INŻYNIERII PRODUKCJI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411" y="1267283"/>
            <a:ext cx="8946541" cy="3393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Wybrane zagadnienia realizowane w module:</a:t>
            </a:r>
          </a:p>
          <a:p>
            <a:r>
              <a:rPr lang="pl-PL" sz="1600" dirty="0"/>
              <a:t>programowanie </a:t>
            </a:r>
            <a:r>
              <a:rPr lang="pl-PL" sz="1600" dirty="0" smtClean="0"/>
              <a:t>automatyczne</a:t>
            </a:r>
          </a:p>
          <a:p>
            <a:r>
              <a:rPr lang="pl-PL" sz="1600" dirty="0" smtClean="0"/>
              <a:t>strategie </a:t>
            </a:r>
            <a:r>
              <a:rPr lang="pl-PL" sz="1600" dirty="0"/>
              <a:t>zgrubne </a:t>
            </a:r>
            <a:r>
              <a:rPr lang="pl-PL" sz="1600" dirty="0" smtClean="0"/>
              <a:t>frezarskie</a:t>
            </a:r>
          </a:p>
          <a:p>
            <a:r>
              <a:rPr lang="pl-PL" sz="1600" dirty="0"/>
              <a:t>strategie wykończeniowe </a:t>
            </a:r>
            <a:r>
              <a:rPr lang="pl-PL" sz="1600" dirty="0" smtClean="0"/>
              <a:t>frezarskie</a:t>
            </a:r>
          </a:p>
          <a:p>
            <a:r>
              <a:rPr lang="pl-PL" sz="1600" dirty="0"/>
              <a:t>strategie </a:t>
            </a:r>
            <a:r>
              <a:rPr lang="pl-PL" sz="1600" dirty="0" smtClean="0"/>
              <a:t>wiertarskie</a:t>
            </a:r>
          </a:p>
          <a:p>
            <a:r>
              <a:rPr lang="pl-PL" sz="1600" dirty="0"/>
              <a:t>o</a:t>
            </a:r>
            <a:r>
              <a:rPr lang="pl-PL" sz="1600" dirty="0" smtClean="0"/>
              <a:t>bróbka wieloosiowa</a:t>
            </a:r>
          </a:p>
          <a:p>
            <a:r>
              <a:rPr lang="pl-PL" sz="1600" dirty="0"/>
              <a:t>programowanie obróbki stempla i matrycy </a:t>
            </a:r>
            <a:r>
              <a:rPr lang="pl-PL" sz="1600" dirty="0" smtClean="0"/>
              <a:t>tłocznika</a:t>
            </a:r>
          </a:p>
          <a:p>
            <a:r>
              <a:rPr lang="pl-PL" sz="1600" dirty="0" smtClean="0"/>
              <a:t>programowanie </a:t>
            </a:r>
            <a:r>
              <a:rPr lang="pl-PL" sz="1600" dirty="0"/>
              <a:t>obróbki gniazda formy wtryskowej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842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AUTODESK POWERMILL</a:t>
            </a:r>
            <a:endParaRPr lang="pl-PL" sz="2000" b="1" u="sng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505" y="1002291"/>
            <a:ext cx="4476190" cy="284761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49" y="3563987"/>
            <a:ext cx="4133333" cy="272380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549" y="4209246"/>
            <a:ext cx="3883551" cy="22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MOŻLIWOŚCI ZATRUDNIENIA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411" y="1267283"/>
            <a:ext cx="8946541" cy="4625517"/>
          </a:xfrm>
        </p:spPr>
        <p:txBody>
          <a:bodyPr>
            <a:normAutofit/>
          </a:bodyPr>
          <a:lstStyle/>
          <a:p>
            <a:r>
              <a:rPr lang="pl-PL" sz="1800" dirty="0" smtClean="0"/>
              <a:t>szeroko pojęty przemysł maszynowy i elektromaszynowy</a:t>
            </a:r>
          </a:p>
          <a:p>
            <a:r>
              <a:rPr lang="pl-PL" sz="1800" dirty="0"/>
              <a:t>p</a:t>
            </a:r>
            <a:r>
              <a:rPr lang="pl-PL" sz="1800" dirty="0" smtClean="0"/>
              <a:t>rzemysł motoryzacyjny</a:t>
            </a:r>
          </a:p>
          <a:p>
            <a:r>
              <a:rPr lang="pl-PL" sz="1800" dirty="0"/>
              <a:t>p</a:t>
            </a:r>
            <a:r>
              <a:rPr lang="pl-PL" sz="1800" dirty="0" smtClean="0"/>
              <a:t>rzemysł lotniczy</a:t>
            </a:r>
          </a:p>
          <a:p>
            <a:r>
              <a:rPr lang="pl-PL" sz="1800" dirty="0" smtClean="0"/>
              <a:t>Hutnictwo</a:t>
            </a:r>
          </a:p>
          <a:p>
            <a:r>
              <a:rPr lang="pl-PL" sz="1800" dirty="0"/>
              <a:t>i</a:t>
            </a:r>
            <a:r>
              <a:rPr lang="pl-PL" sz="1800" dirty="0" smtClean="0"/>
              <a:t> inne.</a:t>
            </a:r>
          </a:p>
          <a:p>
            <a:pPr marL="0" indent="0">
              <a:buNone/>
            </a:pPr>
            <a:endParaRPr lang="pl-PL" sz="1800" dirty="0" smtClean="0"/>
          </a:p>
          <a:p>
            <a:r>
              <a:rPr lang="pl-PL" sz="1800" dirty="0"/>
              <a:t>n</a:t>
            </a:r>
            <a:r>
              <a:rPr lang="pl-PL" sz="1800" dirty="0" smtClean="0"/>
              <a:t>arzędziownie</a:t>
            </a:r>
          </a:p>
          <a:p>
            <a:r>
              <a:rPr lang="pl-PL" sz="1800" dirty="0" smtClean="0"/>
              <a:t>odlewnie</a:t>
            </a:r>
          </a:p>
          <a:p>
            <a:r>
              <a:rPr lang="pl-PL" sz="1800" dirty="0"/>
              <a:t>b</a:t>
            </a:r>
            <a:r>
              <a:rPr lang="pl-PL" sz="1800" dirty="0" smtClean="0"/>
              <a:t>iura konstrukcyjne i technologiczne</a:t>
            </a:r>
          </a:p>
          <a:p>
            <a:r>
              <a:rPr lang="pl-PL" sz="1800" dirty="0"/>
              <a:t>k</a:t>
            </a:r>
            <a:r>
              <a:rPr lang="pl-PL" sz="1800" dirty="0" smtClean="0"/>
              <a:t>ontrola jakości</a:t>
            </a:r>
          </a:p>
          <a:p>
            <a:r>
              <a:rPr lang="pl-PL" sz="1800" dirty="0"/>
              <a:t>d</a:t>
            </a:r>
            <a:r>
              <a:rPr lang="pl-PL" sz="1800" dirty="0" smtClean="0"/>
              <a:t>ziały badań i rozwoju</a:t>
            </a:r>
          </a:p>
        </p:txBody>
      </p:sp>
    </p:spTree>
    <p:extLst>
      <p:ext uri="{BB962C8B-B14F-4D97-AF65-F5344CB8AC3E}">
        <p14:creationId xmlns:p14="http://schemas.microsoft.com/office/powerpoint/2010/main" val="41324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54012" y="986118"/>
            <a:ext cx="8946541" cy="4195481"/>
          </a:xfrm>
        </p:spPr>
        <p:txBody>
          <a:bodyPr/>
          <a:lstStyle/>
          <a:p>
            <a:r>
              <a:rPr lang="pl-PL" dirty="0" smtClean="0"/>
              <a:t>KONTAKT:</a:t>
            </a:r>
          </a:p>
          <a:p>
            <a:pPr marL="0" indent="0">
              <a:buNone/>
            </a:pPr>
            <a:r>
              <a:rPr lang="pl-PL" dirty="0" smtClean="0"/>
              <a:t>DAWID WYDRZYŃSKI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dwydrzynski@prz.edu.pl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3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0200" y="279400"/>
            <a:ext cx="11544300" cy="6375400"/>
          </a:xfrm>
        </p:spPr>
        <p:txBody>
          <a:bodyPr/>
          <a:lstStyle/>
          <a:p>
            <a:pPr marL="0" indent="0">
              <a:lnSpc>
                <a:spcPts val="3200"/>
              </a:lnSpc>
              <a:buNone/>
            </a:pPr>
            <a:r>
              <a:rPr lang="pl-PL" sz="2400" b="1" dirty="0" smtClean="0"/>
              <a:t>W ramach specjalności Komputerowo wspomagane wytwarzanie realizowane są następujące moduły zajęć:</a:t>
            </a:r>
          </a:p>
          <a:p>
            <a:pPr>
              <a:lnSpc>
                <a:spcPts val="3200"/>
              </a:lnSpc>
            </a:pPr>
            <a:r>
              <a:rPr lang="pl-PL" sz="2400" dirty="0"/>
              <a:t>Komputerowe wspomaganie </a:t>
            </a:r>
            <a:r>
              <a:rPr lang="pl-PL" sz="2400" dirty="0" smtClean="0"/>
              <a:t>projektowania</a:t>
            </a:r>
          </a:p>
          <a:p>
            <a:pPr>
              <a:lnSpc>
                <a:spcPts val="3200"/>
              </a:lnSpc>
            </a:pPr>
            <a:r>
              <a:rPr lang="pl-PL" sz="2400" dirty="0"/>
              <a:t>Komputerowe wspomaganie projektowania </a:t>
            </a:r>
            <a:r>
              <a:rPr lang="pl-PL" sz="2400" dirty="0" smtClean="0"/>
              <a:t>półfabrykatów</a:t>
            </a:r>
          </a:p>
          <a:p>
            <a:pPr>
              <a:lnSpc>
                <a:spcPts val="3200"/>
              </a:lnSpc>
            </a:pPr>
            <a:r>
              <a:rPr lang="pl-PL" sz="2400" dirty="0"/>
              <a:t>Kontrola i badania </a:t>
            </a:r>
            <a:r>
              <a:rPr lang="pl-PL" sz="2400" dirty="0" smtClean="0"/>
              <a:t>nieniszczące</a:t>
            </a:r>
          </a:p>
          <a:p>
            <a:pPr>
              <a:lnSpc>
                <a:spcPts val="3200"/>
              </a:lnSpc>
            </a:pPr>
            <a:r>
              <a:rPr lang="pl-PL" sz="2400" dirty="0"/>
              <a:t>Metody </a:t>
            </a:r>
            <a:r>
              <a:rPr lang="pl-PL" sz="2400" dirty="0" smtClean="0"/>
              <a:t>prototypowania</a:t>
            </a:r>
          </a:p>
          <a:p>
            <a:pPr>
              <a:lnSpc>
                <a:spcPts val="3200"/>
              </a:lnSpc>
            </a:pPr>
            <a:r>
              <a:rPr lang="pl-PL" sz="2400" dirty="0"/>
              <a:t>Nowoczesne procesy </a:t>
            </a:r>
            <a:r>
              <a:rPr lang="pl-PL" sz="2400" dirty="0" smtClean="0"/>
              <a:t>odlewnicze</a:t>
            </a:r>
          </a:p>
          <a:p>
            <a:pPr>
              <a:lnSpc>
                <a:spcPts val="3200"/>
              </a:lnSpc>
            </a:pPr>
            <a:r>
              <a:rPr lang="pl-PL" sz="2400" dirty="0"/>
              <a:t>Systemy </a:t>
            </a:r>
            <a:r>
              <a:rPr lang="pl-PL" sz="2400" dirty="0" err="1"/>
              <a:t>CAx</a:t>
            </a:r>
            <a:r>
              <a:rPr lang="pl-PL" sz="2400" dirty="0"/>
              <a:t> w przeróbce metali i </a:t>
            </a:r>
            <a:r>
              <a:rPr lang="pl-PL" sz="2400" dirty="0" smtClean="0"/>
              <a:t>tworzyw</a:t>
            </a:r>
          </a:p>
          <a:p>
            <a:pPr>
              <a:lnSpc>
                <a:spcPts val="3200"/>
              </a:lnSpc>
            </a:pPr>
            <a:r>
              <a:rPr lang="pl-PL" sz="2400" dirty="0"/>
              <a:t>Technologia </a:t>
            </a:r>
            <a:r>
              <a:rPr lang="pl-PL" sz="2400" dirty="0" smtClean="0"/>
              <a:t>montażu</a:t>
            </a:r>
          </a:p>
          <a:p>
            <a:pPr>
              <a:lnSpc>
                <a:spcPts val="3200"/>
              </a:lnSpc>
            </a:pPr>
            <a:r>
              <a:rPr lang="pl-PL" sz="2400" dirty="0"/>
              <a:t>Zaawansowane metody modelowania </a:t>
            </a:r>
            <a:r>
              <a:rPr lang="pl-PL" sz="2400" dirty="0" smtClean="0"/>
              <a:t>CAD</a:t>
            </a:r>
          </a:p>
          <a:p>
            <a:pPr>
              <a:lnSpc>
                <a:spcPts val="3200"/>
              </a:lnSpc>
            </a:pPr>
            <a:r>
              <a:rPr lang="pl-PL" sz="2400" dirty="0"/>
              <a:t>Komputerowe wspomaganie </a:t>
            </a:r>
            <a:r>
              <a:rPr lang="pl-PL" sz="2400" dirty="0" smtClean="0"/>
              <a:t>technologii</a:t>
            </a:r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92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Komputerowe wspomaganie projektowania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2 / W15 L30</a:t>
            </a:r>
            <a:r>
              <a:rPr lang="pl-PL" sz="1800" dirty="0" smtClean="0"/>
              <a:t> 	</a:t>
            </a:r>
            <a:r>
              <a:rPr lang="pl-PL" sz="1800" b="1" dirty="0" smtClean="0"/>
              <a:t>KATEDRA KONSTRUKCJI MASZYN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411" y="1267283"/>
            <a:ext cx="8946541" cy="3393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Wybrane zagadnienia realizowane w module:</a:t>
            </a:r>
          </a:p>
          <a:p>
            <a:r>
              <a:rPr lang="pl-PL" sz="1600" dirty="0"/>
              <a:t>m</a:t>
            </a:r>
            <a:r>
              <a:rPr lang="pl-PL" sz="1600" dirty="0" smtClean="0"/>
              <a:t>odelowanie bryłowe</a:t>
            </a:r>
          </a:p>
          <a:p>
            <a:r>
              <a:rPr lang="pl-PL" sz="1600" dirty="0"/>
              <a:t>m</a:t>
            </a:r>
            <a:r>
              <a:rPr lang="pl-PL" sz="1600" dirty="0" smtClean="0"/>
              <a:t>odelowanie </a:t>
            </a:r>
            <a:r>
              <a:rPr lang="pl-PL" sz="1600" dirty="0"/>
              <a:t>części w zespole</a:t>
            </a:r>
            <a:endParaRPr lang="pl-PL" sz="1600" dirty="0" smtClean="0"/>
          </a:p>
          <a:p>
            <a:r>
              <a:rPr lang="pl-PL" sz="1600" dirty="0"/>
              <a:t>m</a:t>
            </a:r>
            <a:r>
              <a:rPr lang="pl-PL" sz="1600" dirty="0" smtClean="0"/>
              <a:t>odelowanie hybrydowe</a:t>
            </a:r>
          </a:p>
          <a:p>
            <a:r>
              <a:rPr lang="pl-PL" sz="1600" dirty="0"/>
              <a:t>z</a:t>
            </a:r>
            <a:r>
              <a:rPr lang="pl-PL" sz="1600" dirty="0" smtClean="0"/>
              <a:t>astosowanie </a:t>
            </a:r>
            <a:r>
              <a:rPr lang="pl-PL" sz="1600" dirty="0"/>
              <a:t>Design </a:t>
            </a:r>
            <a:r>
              <a:rPr lang="pl-PL" sz="1600" dirty="0" smtClean="0"/>
              <a:t>Accelerator</a:t>
            </a:r>
          </a:p>
          <a:p>
            <a:r>
              <a:rPr lang="pl-PL" sz="1600" dirty="0"/>
              <a:t>a</a:t>
            </a:r>
            <a:r>
              <a:rPr lang="pl-PL" sz="1600" dirty="0" smtClean="0"/>
              <a:t>naliza </a:t>
            </a:r>
            <a:r>
              <a:rPr lang="pl-PL" sz="1600" dirty="0"/>
              <a:t>MES części i </a:t>
            </a:r>
            <a:r>
              <a:rPr lang="pl-PL" sz="1600" dirty="0" smtClean="0"/>
              <a:t>zespołów</a:t>
            </a:r>
          </a:p>
          <a:p>
            <a:r>
              <a:rPr lang="pl-PL" sz="1600" dirty="0"/>
              <a:t>s</a:t>
            </a:r>
            <a:r>
              <a:rPr lang="pl-PL" sz="1600" dirty="0" smtClean="0"/>
              <a:t>ymulacja </a:t>
            </a:r>
            <a:r>
              <a:rPr lang="pl-PL" sz="1600" dirty="0"/>
              <a:t>dynamiczna </a:t>
            </a:r>
            <a:r>
              <a:rPr lang="pl-PL" sz="1600" dirty="0" smtClean="0"/>
              <a:t>mechanizmów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842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AUTODESK INVENTOR</a:t>
            </a:r>
            <a:endParaRPr lang="pl-PL" sz="2000" b="1" u="sng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57303"/>
          <a:stretch/>
        </p:blipFill>
        <p:spPr>
          <a:xfrm>
            <a:off x="339195" y="3828218"/>
            <a:ext cx="2490288" cy="252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049" y="3828218"/>
            <a:ext cx="2841458" cy="252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555" y="1267283"/>
            <a:ext cx="6561179" cy="394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0811" y="160618"/>
            <a:ext cx="10428289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Komputerowe wspomaganie projektowania półfabrykatów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3 / L30</a:t>
            </a:r>
            <a:r>
              <a:rPr lang="pl-PL" sz="1800" dirty="0" smtClean="0"/>
              <a:t> 	</a:t>
            </a:r>
            <a:r>
              <a:rPr lang="pl-PL" sz="1800" b="1" dirty="0" smtClean="0"/>
              <a:t>KATEDRA PRZERÓBKI PLASTYCZNEJ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9711" y="1178384"/>
            <a:ext cx="11952289" cy="5070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b="1" dirty="0" smtClean="0"/>
              <a:t>Wybrane zagadnienia realizowane w module:</a:t>
            </a:r>
          </a:p>
          <a:p>
            <a:pPr marL="0" indent="0">
              <a:buNone/>
            </a:pPr>
            <a:r>
              <a:rPr lang="pl-PL" sz="1600" b="1" dirty="0"/>
              <a:t>P</a:t>
            </a:r>
            <a:r>
              <a:rPr lang="pl-PL" sz="1600" b="1" dirty="0" smtClean="0"/>
              <a:t>rojektowania </a:t>
            </a:r>
            <a:r>
              <a:rPr lang="pl-PL" sz="1600" b="1" dirty="0"/>
              <a:t>konstrukcji </a:t>
            </a:r>
            <a:r>
              <a:rPr lang="pl-PL" sz="1600" b="1" dirty="0" smtClean="0"/>
              <a:t>elementów blaszanych</a:t>
            </a:r>
          </a:p>
          <a:p>
            <a:r>
              <a:rPr lang="pl-PL" sz="1600" dirty="0" smtClean="0"/>
              <a:t>definiowanie </a:t>
            </a:r>
            <a:r>
              <a:rPr lang="pl-PL" sz="1600" dirty="0"/>
              <a:t>materiału </a:t>
            </a:r>
            <a:r>
              <a:rPr lang="pl-PL" sz="1600" dirty="0" smtClean="0"/>
              <a:t>blachy </a:t>
            </a:r>
          </a:p>
          <a:p>
            <a:r>
              <a:rPr lang="pl-PL" sz="1600" dirty="0" smtClean="0"/>
              <a:t>ustalenie </a:t>
            </a:r>
            <a:r>
              <a:rPr lang="pl-PL" sz="1600" dirty="0"/>
              <a:t>wymiarów wykroju</a:t>
            </a:r>
          </a:p>
          <a:p>
            <a:r>
              <a:rPr lang="pl-PL" sz="1600" dirty="0"/>
              <a:t>ocena poprawności projektu – korekty wymiarów paneli składowych </a:t>
            </a:r>
            <a:endParaRPr lang="pl-PL" sz="1600" dirty="0" smtClean="0"/>
          </a:p>
          <a:p>
            <a:pPr marL="0" indent="0">
              <a:buNone/>
            </a:pPr>
            <a:r>
              <a:rPr lang="pl-PL" sz="1600" dirty="0" smtClean="0"/>
              <a:t>      uwzględniające </a:t>
            </a:r>
            <a:r>
              <a:rPr lang="pl-PL" sz="1600" dirty="0"/>
              <a:t>możliwości ich </a:t>
            </a:r>
            <a:r>
              <a:rPr lang="pl-PL" sz="1600" dirty="0" smtClean="0"/>
              <a:t>wytworzenia</a:t>
            </a:r>
            <a:endParaRPr lang="pl-PL" sz="1600" dirty="0"/>
          </a:p>
          <a:p>
            <a:r>
              <a:rPr lang="pl-PL" sz="1600" dirty="0" smtClean="0"/>
              <a:t>optymalizacja </a:t>
            </a:r>
            <a:r>
              <a:rPr lang="pl-PL" sz="1600" dirty="0"/>
              <a:t>rozmieszczenia wykrojów na arkuszu </a:t>
            </a:r>
            <a:r>
              <a:rPr lang="pl-PL" sz="1600" dirty="0" smtClean="0"/>
              <a:t>blachy</a:t>
            </a:r>
          </a:p>
          <a:p>
            <a:pPr marL="0" indent="0">
              <a:buNone/>
            </a:pPr>
            <a:r>
              <a:rPr lang="pl-PL" sz="1600" b="1" dirty="0"/>
              <a:t>Projektowanie półfabrykatów wykorzystywanych w systemach </a:t>
            </a:r>
            <a:r>
              <a:rPr lang="pl-PL" sz="1600" b="1" dirty="0" smtClean="0"/>
              <a:t>CAD/CAM </a:t>
            </a:r>
          </a:p>
          <a:p>
            <a:r>
              <a:rPr lang="pl-PL" sz="1600" dirty="0"/>
              <a:t>Upraszczanie geometrii – projektowanie </a:t>
            </a:r>
            <a:r>
              <a:rPr lang="pl-PL" sz="1600" dirty="0" smtClean="0"/>
              <a:t>synchroniczne</a:t>
            </a:r>
          </a:p>
          <a:p>
            <a:pPr marL="3200400" lvl="7" indent="0">
              <a:buNone/>
            </a:pPr>
            <a:r>
              <a:rPr lang="pl-PL" sz="1600" b="1" dirty="0"/>
              <a:t>Projektowanie wyprasek, wytłoczek oraz odkuwek – projektowanie </a:t>
            </a:r>
            <a:r>
              <a:rPr lang="pl-PL" sz="1600" b="1" dirty="0" smtClean="0"/>
              <a:t>narzędzi</a:t>
            </a:r>
          </a:p>
          <a:p>
            <a:pPr lvl="7"/>
            <a:r>
              <a:rPr lang="pl-PL" sz="1600" dirty="0"/>
              <a:t>Projektowanie bryłowe i </a:t>
            </a:r>
            <a:r>
              <a:rPr lang="pl-PL" sz="1600" dirty="0" smtClean="0"/>
              <a:t>powierzchniowe</a:t>
            </a:r>
            <a:endParaRPr lang="pl-PL" sz="1600" b="1" dirty="0"/>
          </a:p>
          <a:p>
            <a:pPr marL="3200400" lvl="7" indent="0">
              <a:buNone/>
            </a:pPr>
            <a:endParaRPr lang="pl-PL" sz="1000" dirty="0"/>
          </a:p>
          <a:p>
            <a:pPr marL="0" indent="0">
              <a:buNone/>
            </a:pPr>
            <a:r>
              <a:rPr lang="pl-PL" b="1" dirty="0" smtClean="0"/>
              <a:t>				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81690"/>
            <a:ext cx="842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NX SIMENS</a:t>
            </a:r>
            <a:endParaRPr lang="pl-PL" sz="2000" b="1" u="sng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4920206-DAA1-4146-9CD4-E10393D87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134" y="1045094"/>
            <a:ext cx="2913166" cy="215877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5CA228D-AEF7-4976-96DD-2035404F0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69" y="4597497"/>
            <a:ext cx="1223392" cy="139212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50FFD80-E254-4FBC-8C8E-9CA8452D0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408" y="4597496"/>
            <a:ext cx="1191935" cy="142590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36524F0-69F4-4705-9A19-1D14C197F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546" y="5434679"/>
            <a:ext cx="944348" cy="720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31AC1AD-9045-4B71-82E1-950A5AA1E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367" y="5434679"/>
            <a:ext cx="932706" cy="720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A617E27-848A-4671-8EB7-27597954B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480" y="5434679"/>
            <a:ext cx="918936" cy="720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C2C6CBD-EC28-4DC5-8C9F-8234CA9831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69"/>
          <a:stretch/>
        </p:blipFill>
        <p:spPr>
          <a:xfrm>
            <a:off x="6765823" y="5273708"/>
            <a:ext cx="1229552" cy="90149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8ED1097-75AB-4C2B-BFFF-20D26EEC5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1782" y="5270661"/>
            <a:ext cx="1400194" cy="90453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FC23C69-DC40-4071-9E0C-7375D98092C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877"/>
          <a:stretch/>
        </p:blipFill>
        <p:spPr>
          <a:xfrm>
            <a:off x="9577684" y="5270660"/>
            <a:ext cx="1236600" cy="90454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3068CE6-FE99-4D42-9932-9CAFB0B399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846"/>
          <a:stretch/>
        </p:blipFill>
        <p:spPr>
          <a:xfrm>
            <a:off x="8829624" y="2418205"/>
            <a:ext cx="2905176" cy="201546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69C6AEB5-1D86-4B60-B16F-EC049FD0EC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58" b="4651"/>
          <a:stretch/>
        </p:blipFill>
        <p:spPr>
          <a:xfrm>
            <a:off x="10903643" y="5269190"/>
            <a:ext cx="1097857" cy="90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Kontrola i badania nieniszczące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2 / W15 L30</a:t>
            </a:r>
            <a:r>
              <a:rPr lang="pl-PL" sz="1800" dirty="0" smtClean="0"/>
              <a:t> 	</a:t>
            </a:r>
            <a:r>
              <a:rPr lang="pl-PL" sz="1800" b="1" dirty="0" smtClean="0"/>
              <a:t>KATEDRA ODLEWNICTWA I SPAWALNICTWA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411" y="1267283"/>
            <a:ext cx="5145089" cy="3393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Wybrane zagadnienia realizowane w module:</a:t>
            </a:r>
          </a:p>
          <a:p>
            <a:r>
              <a:rPr lang="pl-PL" sz="1600" dirty="0"/>
              <a:t>b</a:t>
            </a:r>
            <a:r>
              <a:rPr lang="pl-PL" sz="1600" dirty="0" smtClean="0"/>
              <a:t>adania wizualne</a:t>
            </a:r>
            <a:endParaRPr lang="pl-PL" sz="1600" dirty="0"/>
          </a:p>
          <a:p>
            <a:r>
              <a:rPr lang="pl-PL" sz="1600" dirty="0" smtClean="0"/>
              <a:t>badania penetracyjne</a:t>
            </a:r>
            <a:endParaRPr lang="pl-PL" sz="1600" dirty="0"/>
          </a:p>
          <a:p>
            <a:r>
              <a:rPr lang="pl-PL" sz="1600" dirty="0" smtClean="0"/>
              <a:t>badania magnetyczno-proszkowe</a:t>
            </a:r>
            <a:endParaRPr lang="pl-PL" sz="1600" dirty="0"/>
          </a:p>
          <a:p>
            <a:r>
              <a:rPr lang="pl-PL" sz="1600" dirty="0" smtClean="0"/>
              <a:t>badania </a:t>
            </a:r>
            <a:r>
              <a:rPr lang="pl-PL" sz="1600" dirty="0"/>
              <a:t>prądami </a:t>
            </a:r>
            <a:r>
              <a:rPr lang="pl-PL" sz="1600" dirty="0" smtClean="0"/>
              <a:t>wirowymi</a:t>
            </a:r>
          </a:p>
          <a:p>
            <a:r>
              <a:rPr lang="pl-PL" sz="1600" dirty="0"/>
              <a:t>b</a:t>
            </a:r>
            <a:r>
              <a:rPr lang="pl-PL" sz="1600" dirty="0" smtClean="0"/>
              <a:t>adania </a:t>
            </a:r>
            <a:r>
              <a:rPr lang="pl-PL" sz="1600" dirty="0"/>
              <a:t>powłok i udziału </a:t>
            </a:r>
            <a:r>
              <a:rPr lang="pl-PL" sz="1600" dirty="0" smtClean="0"/>
              <a:t>ferrytu</a:t>
            </a:r>
            <a:endParaRPr lang="pl-PL" sz="1600" dirty="0"/>
          </a:p>
          <a:p>
            <a:r>
              <a:rPr lang="pl-PL" sz="1600" dirty="0" smtClean="0"/>
              <a:t>badania radiograficzne</a:t>
            </a:r>
            <a:endParaRPr lang="pl-PL" sz="1600" dirty="0"/>
          </a:p>
          <a:p>
            <a:r>
              <a:rPr lang="pl-PL" sz="1600" dirty="0" smtClean="0"/>
              <a:t>badania ultradźwiękowe</a:t>
            </a:r>
            <a:endParaRPr lang="pl-PL" sz="1600" dirty="0"/>
          </a:p>
          <a:p>
            <a:r>
              <a:rPr lang="pl-PL" sz="1600" dirty="0" smtClean="0"/>
              <a:t>badania </a:t>
            </a:r>
            <a:r>
              <a:rPr lang="pl-PL" sz="1600" dirty="0"/>
              <a:t>siły </a:t>
            </a:r>
            <a:r>
              <a:rPr lang="pl-PL" sz="1600" dirty="0" smtClean="0"/>
              <a:t>termoelektrycznej</a:t>
            </a:r>
            <a:endParaRPr lang="pl-PL" sz="1600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842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b="1" u="sng" dirty="0" smtClean="0"/>
              <a:t>aparatura badawcza zgodna z typem badań</a:t>
            </a:r>
            <a:endParaRPr lang="pl-PL" sz="2000" b="1" u="sng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844" y="1635535"/>
            <a:ext cx="6942857" cy="288571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1" y="4776850"/>
            <a:ext cx="6628571" cy="1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2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Metody prototypowania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2 / W15 L15</a:t>
            </a:r>
            <a:r>
              <a:rPr lang="pl-PL" sz="1800" dirty="0" smtClean="0"/>
              <a:t> 	</a:t>
            </a:r>
            <a:r>
              <a:rPr lang="pl-PL" sz="1800" b="1" dirty="0" smtClean="0"/>
              <a:t>KATEDRA KONSTRUKCJI MASZYN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2411" y="1267283"/>
            <a:ext cx="8946541" cy="3393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b="1" dirty="0" smtClean="0"/>
              <a:t>Wybrane zagadnienia realizowane w module:</a:t>
            </a:r>
          </a:p>
          <a:p>
            <a:r>
              <a:rPr lang="pl-PL" sz="1600" dirty="0" smtClean="0"/>
              <a:t>projektowanie </a:t>
            </a:r>
            <a:r>
              <a:rPr lang="pl-PL" sz="1600" dirty="0"/>
              <a:t>3D-CAD </a:t>
            </a:r>
            <a:r>
              <a:rPr lang="pl-PL" sz="1600" dirty="0" smtClean="0"/>
              <a:t>dedykowane dla przyrostowych metod wytwórczych</a:t>
            </a:r>
          </a:p>
          <a:p>
            <a:r>
              <a:rPr lang="pl-PL" sz="1600" dirty="0" smtClean="0"/>
              <a:t>obróbka </a:t>
            </a:r>
            <a:r>
              <a:rPr lang="pl-PL" sz="1600" dirty="0"/>
              <a:t>danych modelu 3D-CAD i </a:t>
            </a:r>
            <a:r>
              <a:rPr lang="pl-PL" sz="1600" dirty="0" smtClean="0"/>
              <a:t>przygotowanie danych </a:t>
            </a:r>
            <a:r>
              <a:rPr lang="pl-PL" sz="1600" dirty="0"/>
              <a:t>do procesu </a:t>
            </a:r>
            <a:r>
              <a:rPr lang="pl-PL" sz="1600" dirty="0" smtClean="0"/>
              <a:t>wytwórczego</a:t>
            </a:r>
          </a:p>
          <a:p>
            <a:r>
              <a:rPr lang="pl-PL" sz="1600" dirty="0"/>
              <a:t>metody modelowania i obróbki danych dla procesu szybkiego prototypowania </a:t>
            </a:r>
            <a:r>
              <a:rPr lang="pl-PL" sz="1600" dirty="0" smtClean="0"/>
              <a:t>wyrobów</a:t>
            </a:r>
          </a:p>
          <a:p>
            <a:r>
              <a:rPr lang="pl-PL" sz="1600" dirty="0"/>
              <a:t>nowoczesne metody </a:t>
            </a:r>
            <a:r>
              <a:rPr lang="pl-PL" sz="1600" dirty="0" smtClean="0"/>
              <a:t>RP</a:t>
            </a:r>
          </a:p>
          <a:p>
            <a:r>
              <a:rPr lang="pl-PL" sz="1600" dirty="0" smtClean="0"/>
              <a:t>sposoby </a:t>
            </a:r>
            <a:r>
              <a:rPr lang="pl-PL" sz="1600" dirty="0"/>
              <a:t>wykonywania modeli fizycznych 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1167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Drukarki 3D wraz z dedykowanym oprogramowaniem</a:t>
            </a:r>
            <a:endParaRPr lang="pl-PL" sz="2000" b="1" u="sng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928" y="2729994"/>
            <a:ext cx="5073171" cy="347045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86" y="3709014"/>
            <a:ext cx="6325714" cy="26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0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Metody prototypowania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2 / W15 L15</a:t>
            </a:r>
            <a:r>
              <a:rPr lang="pl-PL" sz="1800" dirty="0" smtClean="0"/>
              <a:t> 	</a:t>
            </a:r>
            <a:r>
              <a:rPr lang="pl-PL" sz="1800" b="1" dirty="0" smtClean="0"/>
              <a:t>KATEDRA KONSTRUKCJI MASZYN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1167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Drukarki 3D wraz z dedykowanym oprogramowaniem</a:t>
            </a:r>
            <a:endParaRPr lang="pl-PL" sz="2000" b="1" u="sng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9950"/>
            <a:ext cx="3528392" cy="247095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9950"/>
            <a:ext cx="4019719" cy="476216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25595"/>
          <a:stretch/>
        </p:blipFill>
        <p:spPr>
          <a:xfrm>
            <a:off x="591599" y="3956882"/>
            <a:ext cx="3528392" cy="179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1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Metody prototypowania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2 / W15 L15</a:t>
            </a:r>
            <a:r>
              <a:rPr lang="pl-PL" sz="1800" dirty="0" smtClean="0"/>
              <a:t> 	</a:t>
            </a:r>
            <a:r>
              <a:rPr lang="pl-PL" sz="1800" b="1" dirty="0" smtClean="0"/>
              <a:t>KATEDRA KONSTRUKCJI MASZYN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1167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Drukarki 3D wraz z dedykowanym oprogramowaniem</a:t>
            </a:r>
            <a:endParaRPr lang="pl-PL" sz="2000" b="1" u="sng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60" y="839965"/>
            <a:ext cx="2958807" cy="44458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80" y="1670483"/>
            <a:ext cx="3121152" cy="207721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13" y="870701"/>
            <a:ext cx="3121152" cy="207721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92" y="3182651"/>
            <a:ext cx="3268458" cy="217524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13" y="3726281"/>
            <a:ext cx="3231782" cy="215083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41" y="4387168"/>
            <a:ext cx="3012955" cy="200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3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93" y="139700"/>
            <a:ext cx="9404723" cy="700265"/>
          </a:xfrm>
        </p:spPr>
        <p:txBody>
          <a:bodyPr/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Metody prototypowania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err="1" smtClean="0"/>
              <a:t>sem</a:t>
            </a:r>
            <a:r>
              <a:rPr lang="pl-PL" sz="1800" b="1" dirty="0" smtClean="0"/>
              <a:t>: 2 / W15 L15</a:t>
            </a:r>
            <a:r>
              <a:rPr lang="pl-PL" sz="1800" dirty="0" smtClean="0"/>
              <a:t> 	</a:t>
            </a:r>
            <a:r>
              <a:rPr lang="pl-PL" sz="1800" b="1" dirty="0" smtClean="0"/>
              <a:t>KATEDRA KONSTRUKCJI MASZYN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/>
              <a:t/>
            </a:r>
            <a:br>
              <a:rPr lang="pl-PL" sz="4400" dirty="0" smtClean="0"/>
            </a:b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368990"/>
            <a:ext cx="1167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Wykorzystywane narzędzie: </a:t>
            </a:r>
            <a:r>
              <a:rPr lang="pl-PL" sz="2000" b="1" u="sng" dirty="0" smtClean="0"/>
              <a:t>Drukarki 3D wraz z dedykowanym oprogramowaniem</a:t>
            </a:r>
            <a:endParaRPr lang="pl-PL" sz="2000" b="1" u="sng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2" y="1124744"/>
            <a:ext cx="8950018" cy="503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279</TotalTime>
  <Words>605</Words>
  <Application>Microsoft Office PowerPoint</Application>
  <PresentationFormat>Panoramiczny</PresentationFormat>
  <Paragraphs>156</Paragraphs>
  <Slides>18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Wingdings 3</vt:lpstr>
      <vt:lpstr>Jon</vt:lpstr>
      <vt:lpstr>KOMPUTEROWO WSPOMAGANE WYTWARZANIE</vt:lpstr>
      <vt:lpstr>Prezentacja programu PowerPoint</vt:lpstr>
      <vt:lpstr>Komputerowe wspomaganie projektowania sem: 2 / W15 L30  KATEDRA KONSTRUKCJI MASZYN   </vt:lpstr>
      <vt:lpstr>Komputerowe wspomaganie projektowania półfabrykatów sem: 3 / L30  KATEDRA PRZERÓBKI PLASTYCZNEJ   </vt:lpstr>
      <vt:lpstr>Kontrola i badania nieniszczące sem: 2 / W15 L30  KATEDRA ODLEWNICTWA I SPAWALNICTWA   </vt:lpstr>
      <vt:lpstr>Metody prototypowania sem: 2 / W15 L15  KATEDRA KONSTRUKCJI MASZYN   </vt:lpstr>
      <vt:lpstr>Metody prototypowania sem: 2 / W15 L15  KATEDRA KONSTRUKCJI MASZYN   </vt:lpstr>
      <vt:lpstr>Metody prototypowania sem: 2 / W15 L15  KATEDRA KONSTRUKCJI MASZYN   </vt:lpstr>
      <vt:lpstr>Metody prototypowania sem: 2 / W15 L15  KATEDRA KONSTRUKCJI MASZYN   </vt:lpstr>
      <vt:lpstr>Nowoczesne procesy odlewnicze sem: 2 / W15 L30   KATEDRA ODLEWNICTWA I SPAWALNICTWA   </vt:lpstr>
      <vt:lpstr>Nowoczesne procesy odlewnicze sem: 2 / W15 L30   KATEDRA ODLEWNICTWA I SPAWALNICTWA   </vt:lpstr>
      <vt:lpstr>Systemy CAx w przeróbce metali i tworzyw sem: 2 / W15 L30  KATEDRA PRZERÓBKI PLASTYCZNEJ   </vt:lpstr>
      <vt:lpstr>Systemy CAx w przeróbce metali i tworzyw sem: 2 / W15 L30  KATEDRA PRZERÓBKI PLASTYCZNEJ   </vt:lpstr>
      <vt:lpstr>Technologia montażu sem: 2 / W15 L15  KATEDRA TECHNOLOGII MASZYN I INŻYNIERII PRODUKCJI   </vt:lpstr>
      <vt:lpstr>Komputerowe wspomaganie projektowania sem: 3 / W15 L30  KATEDRA KONSTRUKCJI MASZYN   </vt:lpstr>
      <vt:lpstr>Komputerowe wspomaganie technologii sem: 3 / L45  KATEDRA TECHNOLOGII MASZYN I INŻYNIERII PRODUKCJI   </vt:lpstr>
      <vt:lpstr>MOŻLIWOŚCI ZATRUDNIENIA   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KOMPUTEROWO WSPOMAGANE WYTWARZANIE</dc:title>
  <dc:creator>Dawid</dc:creator>
  <cp:lastModifiedBy>Dawid</cp:lastModifiedBy>
  <cp:revision>18</cp:revision>
  <dcterms:created xsi:type="dcterms:W3CDTF">2020-05-20T11:20:22Z</dcterms:created>
  <dcterms:modified xsi:type="dcterms:W3CDTF">2020-05-20T15:59:53Z</dcterms:modified>
</cp:coreProperties>
</file>